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313" r:id="rId3"/>
    <p:sldId id="310" r:id="rId4"/>
    <p:sldId id="314" r:id="rId5"/>
    <p:sldId id="317" r:id="rId6"/>
    <p:sldId id="312" r:id="rId7"/>
    <p:sldId id="31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9933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0FDCE-D05F-4CD5-9C91-D9C5D145D47D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7E332-85AD-44D9-8436-CE8369265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07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29AAD-2604-425D-8AED-EE3752077B5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673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8B3D-0B6E-4942-9F7A-E65C719C9F0E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2AB71-D1B2-4440-B4F2-73717894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471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8B3D-0B6E-4942-9F7A-E65C719C9F0E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2AB71-D1B2-4440-B4F2-73717894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47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8B3D-0B6E-4942-9F7A-E65C719C9F0E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2AB71-D1B2-4440-B4F2-73717894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132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81054" y="3586334"/>
            <a:ext cx="10929485" cy="2673790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 smtClean="0"/>
              <a:t>Content here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14)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81053" y="2996761"/>
            <a:ext cx="10912883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(ORGON SLAB LIGHT, 24 PT.)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681053" y="1790003"/>
            <a:ext cx="10912883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E03178D-84EE-4CB8-A279-6A93DE17B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16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8B3D-0B6E-4942-9F7A-E65C719C9F0E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2AB71-D1B2-4440-B4F2-73717894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73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8B3D-0B6E-4942-9F7A-E65C719C9F0E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2AB71-D1B2-4440-B4F2-73717894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90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8B3D-0B6E-4942-9F7A-E65C719C9F0E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2AB71-D1B2-4440-B4F2-73717894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171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8B3D-0B6E-4942-9F7A-E65C719C9F0E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2AB71-D1B2-4440-B4F2-73717894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9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8B3D-0B6E-4942-9F7A-E65C719C9F0E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2AB71-D1B2-4440-B4F2-73717894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88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8B3D-0B6E-4942-9F7A-E65C719C9F0E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2AB71-D1B2-4440-B4F2-73717894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43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8B3D-0B6E-4942-9F7A-E65C719C9F0E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2AB71-D1B2-4440-B4F2-73717894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43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8B3D-0B6E-4942-9F7A-E65C719C9F0E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2AB71-D1B2-4440-B4F2-73717894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6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58B3D-0B6E-4942-9F7A-E65C719C9F0E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2AB71-D1B2-4440-B4F2-737178942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43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3087"/>
            <a:ext cx="11125200" cy="5181600"/>
          </a:xfrm>
          <a:ln w="22225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0070C0"/>
                </a:solidFill>
              </a:rPr>
              <a:t>Referrals</a:t>
            </a:r>
            <a:endParaRPr lang="en-US" sz="3600" dirty="0">
              <a:solidFill>
                <a:srgbClr val="0070C0"/>
              </a:solidFill>
            </a:endParaRPr>
          </a:p>
          <a:p>
            <a:r>
              <a:rPr lang="en-US" sz="3600" dirty="0" smtClean="0">
                <a:solidFill>
                  <a:srgbClr val="0070C0"/>
                </a:solidFill>
              </a:rPr>
              <a:t>Revisit tuition discount rate</a:t>
            </a:r>
            <a:endParaRPr lang="en-US" sz="36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rgbClr val="0070C0"/>
                </a:solidFill>
              </a:rPr>
              <a:t>Continuing referrals:</a:t>
            </a:r>
            <a:endParaRPr lang="en-US" sz="3600" dirty="0">
              <a:solidFill>
                <a:srgbClr val="0070C0"/>
              </a:solidFill>
            </a:endParaRPr>
          </a:p>
          <a:p>
            <a:r>
              <a:rPr lang="en-US" sz="3600" dirty="0">
                <a:solidFill>
                  <a:srgbClr val="0070C0"/>
                </a:solidFill>
              </a:rPr>
              <a:t>Report on the “big picture balance sheet”</a:t>
            </a:r>
          </a:p>
          <a:p>
            <a:r>
              <a:rPr lang="en-US" sz="3600" dirty="0">
                <a:solidFill>
                  <a:srgbClr val="0070C0"/>
                </a:solidFill>
              </a:rPr>
              <a:t>Current and next FY </a:t>
            </a:r>
            <a:r>
              <a:rPr lang="en-US" sz="3600" dirty="0" smtClean="0">
                <a:solidFill>
                  <a:srgbClr val="0070C0"/>
                </a:solidFill>
              </a:rPr>
              <a:t>budget</a:t>
            </a:r>
          </a:p>
        </p:txBody>
      </p:sp>
      <p:sp>
        <p:nvSpPr>
          <p:cNvPr id="5" name="Rectangle 4"/>
          <p:cNvSpPr/>
          <p:nvPr/>
        </p:nvSpPr>
        <p:spPr>
          <a:xfrm>
            <a:off x="1543050" y="206276"/>
            <a:ext cx="8991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/>
              <a:t>Budgetary Affairs Committee</a:t>
            </a:r>
          </a:p>
          <a:p>
            <a:pPr algn="ctr"/>
            <a:r>
              <a:rPr lang="en-US" sz="4800" b="1" dirty="0" smtClean="0"/>
              <a:t>Nov 19, </a:t>
            </a:r>
            <a:r>
              <a:rPr lang="en-US" sz="4800" b="1" dirty="0" smtClean="0"/>
              <a:t>2020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7571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217" y="72765"/>
            <a:ext cx="10515600" cy="1325563"/>
          </a:xfrm>
        </p:spPr>
        <p:txBody>
          <a:bodyPr/>
          <a:lstStyle/>
          <a:p>
            <a:r>
              <a:rPr lang="en-US" dirty="0" smtClean="0"/>
              <a:t>Tuition discount rate comparison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368" y="1170057"/>
            <a:ext cx="8802289" cy="553692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20025" y="6089740"/>
            <a:ext cx="4396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Data:  Budget Book, UM System 2020 Budget</a:t>
            </a:r>
          </a:p>
          <a:p>
            <a:pPr algn="ctr"/>
            <a:r>
              <a:rPr lang="en-US" dirty="0"/>
              <a:t>Uses different ‘all funds’ than past </a:t>
            </a:r>
            <a:r>
              <a:rPr lang="en-US" dirty="0" smtClean="0"/>
              <a:t>slides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474522" y="1140967"/>
            <a:ext cx="3717478" cy="25853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Proportionally more students receive</a:t>
            </a:r>
          </a:p>
          <a:p>
            <a:pPr marL="342900" indent="-342900">
              <a:buAutoNum type="alphaLcParenR"/>
            </a:pPr>
            <a:r>
              <a:rPr lang="en-US" dirty="0" smtClean="0"/>
              <a:t>Merit-based scholarships</a:t>
            </a:r>
          </a:p>
          <a:p>
            <a:pPr marL="342900" indent="-342900">
              <a:buAutoNum type="alphaLcParenR"/>
            </a:pPr>
            <a:r>
              <a:rPr lang="en-US" dirty="0" smtClean="0"/>
              <a:t>Need-based scholarships</a:t>
            </a:r>
          </a:p>
          <a:p>
            <a:pPr marL="342900" indent="-342900">
              <a:buAutoNum type="alphaLcParenR"/>
            </a:pPr>
            <a:endParaRPr lang="en-US" dirty="0"/>
          </a:p>
          <a:p>
            <a:r>
              <a:rPr lang="en-US" dirty="0" smtClean="0"/>
              <a:t>Financial </a:t>
            </a:r>
            <a:r>
              <a:rPr lang="en-US" dirty="0"/>
              <a:t>aid </a:t>
            </a:r>
            <a:r>
              <a:rPr lang="en-US" dirty="0" smtClean="0"/>
              <a:t>strategies: developed by Enrollment Mgt </a:t>
            </a:r>
            <a:r>
              <a:rPr lang="en-US" dirty="0"/>
              <a:t>with assistance from consultants</a:t>
            </a:r>
            <a:r>
              <a:rPr lang="en-US" dirty="0" smtClean="0"/>
              <a:t>, CFO/Provost/Chancellor review </a:t>
            </a:r>
            <a:r>
              <a:rPr lang="en-US" dirty="0"/>
              <a:t>and </a:t>
            </a:r>
            <a:r>
              <a:rPr lang="en-US" dirty="0" smtClean="0"/>
              <a:t>approve. </a:t>
            </a:r>
            <a:endParaRPr lang="en-US" dirty="0"/>
          </a:p>
          <a:p>
            <a:pPr marL="342900" indent="-342900">
              <a:buAutoNum type="alphaLcParenR"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585813" y="5020735"/>
            <a:ext cx="257386" cy="76538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941410" y="5024121"/>
            <a:ext cx="257386" cy="76538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285237" y="4238413"/>
            <a:ext cx="257386" cy="15477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354415" y="2674917"/>
            <a:ext cx="5057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Internal discount in red; MU = 26% FY20, S&amp;T = 30%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54396" y="5709920"/>
            <a:ext cx="257386" cy="677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26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041"/>
            <a:ext cx="10515600" cy="1325563"/>
          </a:xfrm>
        </p:spPr>
        <p:txBody>
          <a:bodyPr/>
          <a:lstStyle/>
          <a:p>
            <a:r>
              <a:rPr lang="en-US" dirty="0" smtClean="0"/>
              <a:t>All Funds Budget: revenue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343570"/>
              </p:ext>
            </p:extLst>
          </p:nvPr>
        </p:nvGraphicFramePr>
        <p:xfrm>
          <a:off x="838200" y="1615439"/>
          <a:ext cx="7338060" cy="4533898"/>
        </p:xfrm>
        <a:graphic>
          <a:graphicData uri="http://schemas.openxmlformats.org/drawingml/2006/table">
            <a:tbl>
              <a:tblPr/>
              <a:tblGrid>
                <a:gridCol w="2414640">
                  <a:extLst>
                    <a:ext uri="{9D8B030D-6E8A-4147-A177-3AD203B41FA5}">
                      <a16:colId xmlns:a16="http://schemas.microsoft.com/office/drawing/2014/main" val="4009379142"/>
                    </a:ext>
                  </a:extLst>
                </a:gridCol>
                <a:gridCol w="1383829">
                  <a:extLst>
                    <a:ext uri="{9D8B030D-6E8A-4147-A177-3AD203B41FA5}">
                      <a16:colId xmlns:a16="http://schemas.microsoft.com/office/drawing/2014/main" val="2804276938"/>
                    </a:ext>
                  </a:extLst>
                </a:gridCol>
                <a:gridCol w="1753813">
                  <a:extLst>
                    <a:ext uri="{9D8B030D-6E8A-4147-A177-3AD203B41FA5}">
                      <a16:colId xmlns:a16="http://schemas.microsoft.com/office/drawing/2014/main" val="2477298164"/>
                    </a:ext>
                  </a:extLst>
                </a:gridCol>
                <a:gridCol w="1785778">
                  <a:extLst>
                    <a:ext uri="{9D8B030D-6E8A-4147-A177-3AD203B41FA5}">
                      <a16:colId xmlns:a16="http://schemas.microsoft.com/office/drawing/2014/main" val="3469828065"/>
                    </a:ext>
                  </a:extLst>
                </a:gridCol>
              </a:tblGrid>
              <a:tr h="53285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FY19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FY20</a:t>
                      </a: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FY21 (budgeted)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492807"/>
                  </a:ext>
                </a:extLst>
              </a:tr>
              <a:tr h="3084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Tuition and Fees</a:t>
                      </a: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$134,602,696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$130,456,684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$123,806,127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548763"/>
                  </a:ext>
                </a:extLst>
              </a:tr>
              <a:tr h="3084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Scholarship Allowance</a:t>
                      </a: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(52,410,261)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(64,966,612)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(62,236,470)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122254"/>
                  </a:ext>
                </a:extLst>
              </a:tr>
              <a:tr h="3084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Tuition &amp; Fees</a:t>
                      </a:r>
                    </a:p>
                  </a:txBody>
                  <a:tcPr marL="2743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$82,192,434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$65,490,072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$61,569,657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854031"/>
                  </a:ext>
                </a:extLst>
              </a:tr>
              <a:tr h="3084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State Appropriation</a:t>
                      </a: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50,185,510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43,543,499 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43,560,524 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012801"/>
                  </a:ext>
                </a:extLst>
              </a:tr>
              <a:tr h="3084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Grant and Contract</a:t>
                      </a: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40,338,895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48,105,314 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48,902,000 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874458"/>
                  </a:ext>
                </a:extLst>
              </a:tr>
              <a:tr h="3084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Gift Revenues</a:t>
                      </a: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7,522,979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3,031,199 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6,164,295 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008158"/>
                  </a:ext>
                </a:extLst>
              </a:tr>
              <a:tr h="3084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Recovery of F &amp; A</a:t>
                      </a: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14,039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430 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 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22868"/>
                  </a:ext>
                </a:extLst>
              </a:tr>
              <a:tr h="6076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Endowment &amp; Investment Income</a:t>
                      </a: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9,326,040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9,604,262 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9,082,208 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568567"/>
                  </a:ext>
                </a:extLst>
              </a:tr>
              <a:tr h="3084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Sales &amp; Services Income</a:t>
                      </a: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21,769,025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17,634,555 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19,141,165 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134952"/>
                  </a:ext>
                </a:extLst>
              </a:tr>
              <a:tr h="3084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 Incomes</a:t>
                      </a: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4,619,518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8,414,083 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4,497,816 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46629"/>
                  </a:ext>
                </a:extLst>
              </a:tr>
              <a:tr h="3084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Revenue Contingency</a:t>
                      </a: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(938,512)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679291"/>
                  </a:ext>
                </a:extLst>
              </a:tr>
              <a:tr h="3084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Revenues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$215,968,442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$195,823,416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$191,979,152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70806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93920" y="1280844"/>
            <a:ext cx="40100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$8 MM accounting change nets zero, but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$4 MM increase in scholarship costs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693920" y="2613660"/>
            <a:ext cx="48768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693920" y="3528060"/>
            <a:ext cx="48768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501987" y="2103120"/>
            <a:ext cx="20607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$6.6 MM drop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$2.7 MM lower cost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01987" y="3017520"/>
            <a:ext cx="2010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Fear of withholding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01987" y="4876800"/>
            <a:ext cx="2885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$1.5 MM rebound estimated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4693920" y="1615439"/>
            <a:ext cx="0" cy="191262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754880" y="5061466"/>
            <a:ext cx="48768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754880" y="5061466"/>
            <a:ext cx="15240" cy="13545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96281" y="6444756"/>
            <a:ext cx="4464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$4 MM decrease = sent home (dorms, dining)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501987" y="5503006"/>
            <a:ext cx="18054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Internal withhold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$3.85 MM cut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501987" y="6149337"/>
            <a:ext cx="24368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$11.7 MM cut planned,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where’s $7.85 MM?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96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Revenue Budget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723814"/>
              </p:ext>
            </p:extLst>
          </p:nvPr>
        </p:nvGraphicFramePr>
        <p:xfrm>
          <a:off x="838200" y="1615439"/>
          <a:ext cx="7338060" cy="4533898"/>
        </p:xfrm>
        <a:graphic>
          <a:graphicData uri="http://schemas.openxmlformats.org/drawingml/2006/table">
            <a:tbl>
              <a:tblPr/>
              <a:tblGrid>
                <a:gridCol w="2414640">
                  <a:extLst>
                    <a:ext uri="{9D8B030D-6E8A-4147-A177-3AD203B41FA5}">
                      <a16:colId xmlns:a16="http://schemas.microsoft.com/office/drawing/2014/main" val="4009379142"/>
                    </a:ext>
                  </a:extLst>
                </a:gridCol>
                <a:gridCol w="1383829">
                  <a:extLst>
                    <a:ext uri="{9D8B030D-6E8A-4147-A177-3AD203B41FA5}">
                      <a16:colId xmlns:a16="http://schemas.microsoft.com/office/drawing/2014/main" val="2804276938"/>
                    </a:ext>
                  </a:extLst>
                </a:gridCol>
                <a:gridCol w="1753813">
                  <a:extLst>
                    <a:ext uri="{9D8B030D-6E8A-4147-A177-3AD203B41FA5}">
                      <a16:colId xmlns:a16="http://schemas.microsoft.com/office/drawing/2014/main" val="2477298164"/>
                    </a:ext>
                  </a:extLst>
                </a:gridCol>
                <a:gridCol w="1785778">
                  <a:extLst>
                    <a:ext uri="{9D8B030D-6E8A-4147-A177-3AD203B41FA5}">
                      <a16:colId xmlns:a16="http://schemas.microsoft.com/office/drawing/2014/main" val="3469828065"/>
                    </a:ext>
                  </a:extLst>
                </a:gridCol>
              </a:tblGrid>
              <a:tr h="53285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FY19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FY20</a:t>
                      </a: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FY21 (budgeted)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492807"/>
                  </a:ext>
                </a:extLst>
              </a:tr>
              <a:tr h="3084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Tuition and Fees</a:t>
                      </a: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$124,548,154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$126,853,439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$120,891,674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548763"/>
                  </a:ext>
                </a:extLst>
              </a:tr>
              <a:tr h="3084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Scholarship Allowance</a:t>
                      </a: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(37,770,678)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(37,848,888)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(42,105,102)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122254"/>
                  </a:ext>
                </a:extLst>
              </a:tr>
              <a:tr h="3084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Tuition &amp; Fees</a:t>
                      </a:r>
                    </a:p>
                  </a:txBody>
                  <a:tcPr marL="2743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86,777,476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$89,004,551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$78,786,571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854031"/>
                  </a:ext>
                </a:extLst>
              </a:tr>
              <a:tr h="3084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State Appropriation</a:t>
                      </a: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50,185,510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43,543,499 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43,560,524 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012801"/>
                  </a:ext>
                </a:extLst>
              </a:tr>
              <a:tr h="3084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Grant and Contract</a:t>
                      </a: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874458"/>
                  </a:ext>
                </a:extLst>
              </a:tr>
              <a:tr h="3084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Gift Revenues</a:t>
                      </a: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481,131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385,737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317,500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008158"/>
                  </a:ext>
                </a:extLst>
              </a:tr>
              <a:tr h="3084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Recovery of F &amp; A</a:t>
                      </a: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6,941,286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6,802,499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6,099,000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22868"/>
                  </a:ext>
                </a:extLst>
              </a:tr>
              <a:tr h="6076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Endowment &amp; Investment Income</a:t>
                      </a: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1,969,324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2,035,737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1,496,386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568567"/>
                  </a:ext>
                </a:extLst>
              </a:tr>
              <a:tr h="3084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Sales &amp; Services Income</a:t>
                      </a: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989,382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1,177,479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1,093,340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134952"/>
                  </a:ext>
                </a:extLst>
              </a:tr>
              <a:tr h="3084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 Incomes</a:t>
                      </a: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3,464,299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2,872,553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3,283,657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46629"/>
                  </a:ext>
                </a:extLst>
              </a:tr>
              <a:tr h="3084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Revenue Contingency</a:t>
                      </a: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(938,512)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679291"/>
                  </a:ext>
                </a:extLst>
              </a:tr>
              <a:tr h="3084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Revenues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$150,808,407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145,822,055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$133,698,466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70806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661596" y="2287728"/>
            <a:ext cx="3271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$4.2 MM = 11% increase vs previous year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6506" y="2431626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30%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36453" y="242622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30%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18420" y="242622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35%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50066" y="1069921"/>
            <a:ext cx="3271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Change: includes distance tuition, $1-2 MM, so at least $7 MM decline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stCxn id="8" idx="1"/>
          </p:cNvCxnSpPr>
          <p:nvPr/>
        </p:nvCxnSpPr>
        <p:spPr>
          <a:xfrm flipH="1">
            <a:off x="8176260" y="1531586"/>
            <a:ext cx="473806" cy="683294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661596" y="3330229"/>
            <a:ext cx="327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(G&amp;C are dedicated, not GRA)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661596" y="3826117"/>
            <a:ext cx="3271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F&amp;A above budgeted so far;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F&amp;A ~ 4.6% of revenue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921174" y="4492767"/>
            <a:ext cx="1090507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650066" y="4850843"/>
            <a:ext cx="327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(Havener rental fees, not dorms)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650066" y="4414338"/>
            <a:ext cx="327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(Investments and gift “tax”)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650066" y="5519404"/>
            <a:ext cx="34631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Always $1MM contingency, System changed accounting location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75200" y="6119569"/>
            <a:ext cx="3637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$12.1 MM lower than FY20, Tuition + Increased scholarships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≥ $11.2 MM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650066" y="3022804"/>
            <a:ext cx="3152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More withholding not expected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74845" y="1252581"/>
            <a:ext cx="49211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$58,280,686 of budget is not general revenue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7787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 cut &gt; All funds cut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554762"/>
              </p:ext>
            </p:extLst>
          </p:nvPr>
        </p:nvGraphicFramePr>
        <p:xfrm>
          <a:off x="838200" y="1615439"/>
          <a:ext cx="7338060" cy="4533898"/>
        </p:xfrm>
        <a:graphic>
          <a:graphicData uri="http://schemas.openxmlformats.org/drawingml/2006/table">
            <a:tbl>
              <a:tblPr/>
              <a:tblGrid>
                <a:gridCol w="2414640">
                  <a:extLst>
                    <a:ext uri="{9D8B030D-6E8A-4147-A177-3AD203B41FA5}">
                      <a16:colId xmlns:a16="http://schemas.microsoft.com/office/drawing/2014/main" val="4009379142"/>
                    </a:ext>
                  </a:extLst>
                </a:gridCol>
                <a:gridCol w="1383829">
                  <a:extLst>
                    <a:ext uri="{9D8B030D-6E8A-4147-A177-3AD203B41FA5}">
                      <a16:colId xmlns:a16="http://schemas.microsoft.com/office/drawing/2014/main" val="2804276938"/>
                    </a:ext>
                  </a:extLst>
                </a:gridCol>
                <a:gridCol w="1753813">
                  <a:extLst>
                    <a:ext uri="{9D8B030D-6E8A-4147-A177-3AD203B41FA5}">
                      <a16:colId xmlns:a16="http://schemas.microsoft.com/office/drawing/2014/main" val="2477298164"/>
                    </a:ext>
                  </a:extLst>
                </a:gridCol>
                <a:gridCol w="1785778">
                  <a:extLst>
                    <a:ext uri="{9D8B030D-6E8A-4147-A177-3AD203B41FA5}">
                      <a16:colId xmlns:a16="http://schemas.microsoft.com/office/drawing/2014/main" val="3469828065"/>
                    </a:ext>
                  </a:extLst>
                </a:gridCol>
              </a:tblGrid>
              <a:tr h="53285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FY21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492807"/>
                  </a:ext>
                </a:extLst>
              </a:tr>
              <a:tr h="3084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Tuition and Fees</a:t>
                      </a: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$688,792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548763"/>
                  </a:ext>
                </a:extLst>
              </a:tr>
              <a:tr h="3084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Scholarship Allowance</a:t>
                      </a: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(6,986,356)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122254"/>
                  </a:ext>
                </a:extLst>
              </a:tr>
              <a:tr h="3084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Tuition &amp; Fees</a:t>
                      </a:r>
                    </a:p>
                  </a:txBody>
                  <a:tcPr marL="2743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($6,297,565)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854031"/>
                  </a:ext>
                </a:extLst>
              </a:tr>
              <a:tr h="3084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State Appropriation</a:t>
                      </a: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012801"/>
                  </a:ext>
                </a:extLst>
              </a:tr>
              <a:tr h="3084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Grant and Contract</a:t>
                      </a: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(796,686)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874458"/>
                  </a:ext>
                </a:extLst>
              </a:tr>
              <a:tr h="3084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Gift Revenues</a:t>
                      </a: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(3,201,333)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008158"/>
                  </a:ext>
                </a:extLst>
              </a:tr>
              <a:tr h="3084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Recovery of F &amp; A</a:t>
                      </a: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(703,069)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22868"/>
                  </a:ext>
                </a:extLst>
              </a:tr>
              <a:tr h="6076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Endowment &amp; Investment Income</a:t>
                      </a: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(17,297)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568567"/>
                  </a:ext>
                </a:extLst>
              </a:tr>
              <a:tr h="3084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Sales &amp; Services Income</a:t>
                      </a: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(1,590,749)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134952"/>
                  </a:ext>
                </a:extLst>
              </a:tr>
              <a:tr h="3084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 Incomes</a:t>
                      </a: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4,327,371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46629"/>
                  </a:ext>
                </a:extLst>
              </a:tr>
              <a:tr h="3084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Revenue Contingency</a:t>
                      </a: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679291"/>
                  </a:ext>
                </a:extLst>
              </a:tr>
              <a:tr h="3084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Revenues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($8,279,325)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708060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129280" y="1292273"/>
            <a:ext cx="50469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funds includes capital gifts and changes in market value of investments, non-spendable.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58293" y="2155873"/>
            <a:ext cx="3881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funds shows cost is less by $2.7 MM, GRA shows more by $4.2 MM 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 flipH="1">
            <a:off x="8176261" y="2479039"/>
            <a:ext cx="182032" cy="12192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8358293" y="3650309"/>
            <a:ext cx="3881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Rise in gifts, but dedicated spend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89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487553"/>
              </p:ext>
            </p:extLst>
          </p:nvPr>
        </p:nvGraphicFramePr>
        <p:xfrm>
          <a:off x="238760" y="2103120"/>
          <a:ext cx="8084169" cy="4447988"/>
        </p:xfrm>
        <a:graphic>
          <a:graphicData uri="http://schemas.openxmlformats.org/drawingml/2006/table">
            <a:tbl>
              <a:tblPr/>
              <a:tblGrid>
                <a:gridCol w="3091180">
                  <a:extLst>
                    <a:ext uri="{9D8B030D-6E8A-4147-A177-3AD203B41FA5}">
                      <a16:colId xmlns:a16="http://schemas.microsoft.com/office/drawing/2014/main" val="1736340799"/>
                    </a:ext>
                  </a:extLst>
                </a:gridCol>
                <a:gridCol w="1478280">
                  <a:extLst>
                    <a:ext uri="{9D8B030D-6E8A-4147-A177-3AD203B41FA5}">
                      <a16:colId xmlns:a16="http://schemas.microsoft.com/office/drawing/2014/main" val="4185575723"/>
                    </a:ext>
                  </a:extLst>
                </a:gridCol>
                <a:gridCol w="1744980">
                  <a:extLst>
                    <a:ext uri="{9D8B030D-6E8A-4147-A177-3AD203B41FA5}">
                      <a16:colId xmlns:a16="http://schemas.microsoft.com/office/drawing/2014/main" val="2102563724"/>
                    </a:ext>
                  </a:extLst>
                </a:gridCol>
                <a:gridCol w="1769729">
                  <a:extLst>
                    <a:ext uri="{9D8B030D-6E8A-4147-A177-3AD203B41FA5}">
                      <a16:colId xmlns:a16="http://schemas.microsoft.com/office/drawing/2014/main" val="2716491636"/>
                    </a:ext>
                  </a:extLst>
                </a:gridCol>
              </a:tblGrid>
              <a:tr h="287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Transfers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FY19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FY20</a:t>
                      </a: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FY21 (budgeted)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67837"/>
                  </a:ext>
                </a:extLst>
              </a:tr>
              <a:tr h="287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Intra Unrestricted CurrentFund</a:t>
                      </a: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$968,016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$4,220,348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$106,060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858093"/>
                  </a:ext>
                </a:extLst>
              </a:tr>
              <a:tr h="287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Mandatory Transfers</a:t>
                      </a: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(10,718,936)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(11,384,016)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(11,559,318)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077104"/>
                  </a:ext>
                </a:extLst>
              </a:tr>
              <a:tr h="287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NonMandatory Transfers</a:t>
                      </a: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(14,361,580)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(10,630,586)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(413,847)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154535"/>
                  </a:ext>
                </a:extLst>
              </a:tr>
              <a:tr h="287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Transfers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($24,112,501)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($17,794,253)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($11,867,106)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756874"/>
                  </a:ext>
                </a:extLst>
              </a:tr>
              <a:tr h="497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148196"/>
                  </a:ext>
                </a:extLst>
              </a:tr>
              <a:tr h="497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Expenditures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333799"/>
                  </a:ext>
                </a:extLst>
              </a:tr>
              <a:tr h="287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Salaries &amp; Wages</a:t>
                      </a: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$106,061,187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$102,581,750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$99,824,540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659946"/>
                  </a:ext>
                </a:extLst>
              </a:tr>
              <a:tr h="287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Benefit Expense</a:t>
                      </a: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30,532,226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30,384,639 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32,000,257 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502229"/>
                  </a:ext>
                </a:extLst>
              </a:tr>
              <a:tr h="287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Compensation</a:t>
                      </a:r>
                    </a:p>
                  </a:txBody>
                  <a:tcPr marL="18288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$136,593,413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$132,966,389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$131,824,796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970566"/>
                  </a:ext>
                </a:extLst>
              </a:tr>
              <a:tr h="287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Other_Expenses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57,209,262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47,944,226 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47,340,424 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148634"/>
                  </a:ext>
                </a:extLst>
              </a:tr>
              <a:tr h="287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Expenditures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$193,802,675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$180,910,615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179,165,220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401513"/>
                  </a:ext>
                </a:extLst>
              </a:tr>
              <a:tr h="287811">
                <a:tc>
                  <a:txBody>
                    <a:bodyPr/>
                    <a:lstStyle/>
                    <a:p>
                      <a:pPr algn="l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105055"/>
                  </a:ext>
                </a:extLst>
              </a:tr>
              <a:tr h="287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Expenditures + Transfers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$217,915,176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$198,704,868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$191,032,326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472894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041"/>
            <a:ext cx="10515600" cy="1325563"/>
          </a:xfrm>
        </p:spPr>
        <p:txBody>
          <a:bodyPr/>
          <a:lstStyle/>
          <a:p>
            <a:r>
              <a:rPr lang="en-US" dirty="0" smtClean="0"/>
              <a:t>All Funds Budget: costs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621502" y="2617161"/>
            <a:ext cx="37662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Paying loans on dorms, geothermal, Bertelsmeyer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01987" y="4486755"/>
            <a:ext cx="31754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$2.76 MM cut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Benefit cost growth, layoff costs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491976" y="6233287"/>
            <a:ext cx="2161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$0.94 MM ‘withhold’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8362450" y="2829599"/>
            <a:ext cx="259053" cy="0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273358"/>
              </p:ext>
            </p:extLst>
          </p:nvPr>
        </p:nvGraphicFramePr>
        <p:xfrm>
          <a:off x="984869" y="1488205"/>
          <a:ext cx="7338060" cy="308492"/>
        </p:xfrm>
        <a:graphic>
          <a:graphicData uri="http://schemas.openxmlformats.org/drawingml/2006/table">
            <a:tbl>
              <a:tblPr/>
              <a:tblGrid>
                <a:gridCol w="2414640">
                  <a:extLst>
                    <a:ext uri="{9D8B030D-6E8A-4147-A177-3AD203B41FA5}">
                      <a16:colId xmlns:a16="http://schemas.microsoft.com/office/drawing/2014/main" val="2820698863"/>
                    </a:ext>
                  </a:extLst>
                </a:gridCol>
                <a:gridCol w="1383829">
                  <a:extLst>
                    <a:ext uri="{9D8B030D-6E8A-4147-A177-3AD203B41FA5}">
                      <a16:colId xmlns:a16="http://schemas.microsoft.com/office/drawing/2014/main" val="1876353370"/>
                    </a:ext>
                  </a:extLst>
                </a:gridCol>
                <a:gridCol w="1753813">
                  <a:extLst>
                    <a:ext uri="{9D8B030D-6E8A-4147-A177-3AD203B41FA5}">
                      <a16:colId xmlns:a16="http://schemas.microsoft.com/office/drawing/2014/main" val="3802654396"/>
                    </a:ext>
                  </a:extLst>
                </a:gridCol>
                <a:gridCol w="1785778">
                  <a:extLst>
                    <a:ext uri="{9D8B030D-6E8A-4147-A177-3AD203B41FA5}">
                      <a16:colId xmlns:a16="http://schemas.microsoft.com/office/drawing/2014/main" val="2181158489"/>
                    </a:ext>
                  </a:extLst>
                </a:gridCol>
              </a:tblGrid>
              <a:tr h="3084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Revenues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$215,968,442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$195,823,416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$191,979,152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692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699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449825"/>
              </p:ext>
            </p:extLst>
          </p:nvPr>
        </p:nvGraphicFramePr>
        <p:xfrm>
          <a:off x="238760" y="2103120"/>
          <a:ext cx="8084169" cy="4447988"/>
        </p:xfrm>
        <a:graphic>
          <a:graphicData uri="http://schemas.openxmlformats.org/drawingml/2006/table">
            <a:tbl>
              <a:tblPr/>
              <a:tblGrid>
                <a:gridCol w="3091180">
                  <a:extLst>
                    <a:ext uri="{9D8B030D-6E8A-4147-A177-3AD203B41FA5}">
                      <a16:colId xmlns:a16="http://schemas.microsoft.com/office/drawing/2014/main" val="1736340799"/>
                    </a:ext>
                  </a:extLst>
                </a:gridCol>
                <a:gridCol w="1478280">
                  <a:extLst>
                    <a:ext uri="{9D8B030D-6E8A-4147-A177-3AD203B41FA5}">
                      <a16:colId xmlns:a16="http://schemas.microsoft.com/office/drawing/2014/main" val="4185575723"/>
                    </a:ext>
                  </a:extLst>
                </a:gridCol>
                <a:gridCol w="1744980">
                  <a:extLst>
                    <a:ext uri="{9D8B030D-6E8A-4147-A177-3AD203B41FA5}">
                      <a16:colId xmlns:a16="http://schemas.microsoft.com/office/drawing/2014/main" val="2102563724"/>
                    </a:ext>
                  </a:extLst>
                </a:gridCol>
                <a:gridCol w="1769729">
                  <a:extLst>
                    <a:ext uri="{9D8B030D-6E8A-4147-A177-3AD203B41FA5}">
                      <a16:colId xmlns:a16="http://schemas.microsoft.com/office/drawing/2014/main" val="2716491636"/>
                    </a:ext>
                  </a:extLst>
                </a:gridCol>
              </a:tblGrid>
              <a:tr h="287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Transfers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FY19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FY20</a:t>
                      </a: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FY21 (budgeted)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67837"/>
                  </a:ext>
                </a:extLst>
              </a:tr>
              <a:tr h="287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Intra Unrestricted CurrentFund</a:t>
                      </a: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$6,755,777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$4,442,960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195,883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858093"/>
                  </a:ext>
                </a:extLst>
              </a:tr>
              <a:tr h="287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Mandatory Transfers</a:t>
                      </a: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(3,778,102)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(3,930,896)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(3,612,726)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077104"/>
                  </a:ext>
                </a:extLst>
              </a:tr>
              <a:tr h="287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NonMandatory Transfers</a:t>
                      </a: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(11,607,554)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(6,885,979)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1,509,153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154535"/>
                  </a:ext>
                </a:extLst>
              </a:tr>
              <a:tr h="287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Transfers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($8,629,879)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($6,373,915)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($2,299,456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756874"/>
                  </a:ext>
                </a:extLst>
              </a:tr>
              <a:tr h="497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148196"/>
                  </a:ext>
                </a:extLst>
              </a:tr>
              <a:tr h="497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Expenditures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333799"/>
                  </a:ext>
                </a:extLst>
              </a:tr>
              <a:tr h="287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Salaries &amp; Wages</a:t>
                      </a: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$83,651,987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$80,232,396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$77,824,286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659946"/>
                  </a:ext>
                </a:extLst>
              </a:tr>
              <a:tr h="287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Benefit Expense</a:t>
                      </a: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25,475,433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25,029,887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26,311,435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502229"/>
                  </a:ext>
                </a:extLst>
              </a:tr>
              <a:tr h="287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Compensation</a:t>
                      </a:r>
                    </a:p>
                  </a:txBody>
                  <a:tcPr marL="18288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$109,127,420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105,262,283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104,135,721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970566"/>
                  </a:ext>
                </a:extLst>
              </a:tr>
              <a:tr h="287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Other_Expenses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38,416,204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33,205,855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27,882,045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148634"/>
                  </a:ext>
                </a:extLst>
              </a:tr>
              <a:tr h="287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Expenditures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147,543,624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138,468,138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132,017,766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401513"/>
                  </a:ext>
                </a:extLst>
              </a:tr>
              <a:tr h="287811">
                <a:tc>
                  <a:txBody>
                    <a:bodyPr/>
                    <a:lstStyle/>
                    <a:p>
                      <a:pPr algn="l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105055"/>
                  </a:ext>
                </a:extLst>
              </a:tr>
              <a:tr h="287811">
                <a:tc>
                  <a:txBody>
                    <a:bodyPr/>
                    <a:lstStyle/>
                    <a:p>
                      <a:pPr algn="l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472894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041"/>
            <a:ext cx="10515600" cy="1325563"/>
          </a:xfrm>
        </p:spPr>
        <p:txBody>
          <a:bodyPr/>
          <a:lstStyle/>
          <a:p>
            <a:r>
              <a:rPr lang="en-US" dirty="0" smtClean="0"/>
              <a:t>General Revenue </a:t>
            </a:r>
            <a:r>
              <a:rPr lang="en-US" dirty="0" smtClean="0"/>
              <a:t>Budget: costs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621502" y="2617161"/>
            <a:ext cx="37662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Paying loans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on </a:t>
            </a:r>
            <a:r>
              <a:rPr lang="en-US" strike="sngStrike" dirty="0" smtClean="0">
                <a:solidFill>
                  <a:schemeClr val="accent6">
                    <a:lumMod val="50000"/>
                  </a:schemeClr>
                </a:solidFill>
              </a:rPr>
              <a:t>dorms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, geothermal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, Bertelsmeyer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01987" y="4493528"/>
            <a:ext cx="33289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$</a:t>
            </a:r>
            <a:r>
              <a:rPr lang="en-US" dirty="0" smtClean="0">
                <a:solidFill>
                  <a:srgbClr val="FF0000"/>
                </a:solidFill>
              </a:rPr>
              <a:t>2.41 </a:t>
            </a:r>
            <a:r>
              <a:rPr lang="en-US" dirty="0" smtClean="0">
                <a:solidFill>
                  <a:srgbClr val="FF0000"/>
                </a:solidFill>
              </a:rPr>
              <a:t>MM cut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$1.28 MM Benefit growth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layoffs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$6.45 MM spending decrease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8362450" y="2829599"/>
            <a:ext cx="259053" cy="0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696360"/>
              </p:ext>
            </p:extLst>
          </p:nvPr>
        </p:nvGraphicFramePr>
        <p:xfrm>
          <a:off x="984869" y="1488205"/>
          <a:ext cx="7338060" cy="308492"/>
        </p:xfrm>
        <a:graphic>
          <a:graphicData uri="http://schemas.openxmlformats.org/drawingml/2006/table">
            <a:tbl>
              <a:tblPr/>
              <a:tblGrid>
                <a:gridCol w="2414640">
                  <a:extLst>
                    <a:ext uri="{9D8B030D-6E8A-4147-A177-3AD203B41FA5}">
                      <a16:colId xmlns:a16="http://schemas.microsoft.com/office/drawing/2014/main" val="2820698863"/>
                    </a:ext>
                  </a:extLst>
                </a:gridCol>
                <a:gridCol w="1383829">
                  <a:extLst>
                    <a:ext uri="{9D8B030D-6E8A-4147-A177-3AD203B41FA5}">
                      <a16:colId xmlns:a16="http://schemas.microsoft.com/office/drawing/2014/main" val="1876353370"/>
                    </a:ext>
                  </a:extLst>
                </a:gridCol>
                <a:gridCol w="1753813">
                  <a:extLst>
                    <a:ext uri="{9D8B030D-6E8A-4147-A177-3AD203B41FA5}">
                      <a16:colId xmlns:a16="http://schemas.microsoft.com/office/drawing/2014/main" val="3802654396"/>
                    </a:ext>
                  </a:extLst>
                </a:gridCol>
                <a:gridCol w="1785778">
                  <a:extLst>
                    <a:ext uri="{9D8B030D-6E8A-4147-A177-3AD203B41FA5}">
                      <a16:colId xmlns:a16="http://schemas.microsoft.com/office/drawing/2014/main" val="2181158489"/>
                    </a:ext>
                  </a:extLst>
                </a:gridCol>
              </a:tblGrid>
              <a:tr h="3084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Revenues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$150,808,407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145,822,055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133,698,466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692539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621503" y="1855474"/>
            <a:ext cx="3570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Distance moved from here to tuition + “movement between campuses”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8322929" y="2067912"/>
            <a:ext cx="298575" cy="356941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956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2716</TotalTime>
  <Words>844</Words>
  <Application>Microsoft Office PowerPoint</Application>
  <PresentationFormat>Widescreen</PresentationFormat>
  <Paragraphs>298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Calibri</vt:lpstr>
      <vt:lpstr>Calibri Light</vt:lpstr>
      <vt:lpstr>Encode Sans Normal Black</vt:lpstr>
      <vt:lpstr>Lucida Grande</vt:lpstr>
      <vt:lpstr>Orgon Slab ExtraLight</vt:lpstr>
      <vt:lpstr>Orgon Slab Light</vt:lpstr>
      <vt:lpstr>Orgon Slab Medium</vt:lpstr>
      <vt:lpstr>Times New Roman</vt:lpstr>
      <vt:lpstr>Office Theme</vt:lpstr>
      <vt:lpstr>PowerPoint Presentation</vt:lpstr>
      <vt:lpstr>Tuition discount rate comparison</vt:lpstr>
      <vt:lpstr>All Funds Budget: revenue</vt:lpstr>
      <vt:lpstr>General Revenue Budget</vt:lpstr>
      <vt:lpstr>GRA cut &gt; All funds cut</vt:lpstr>
      <vt:lpstr>All Funds Budget: costs</vt:lpstr>
      <vt:lpstr>General Revenue Budget: costs</vt:lpstr>
    </vt:vector>
  </TitlesOfParts>
  <Company>Missouri S&amp;T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Budget: no changes from September report</dc:title>
  <dc:creator>Fitch, Mark W.</dc:creator>
  <cp:lastModifiedBy>Fitch, Mark W.</cp:lastModifiedBy>
  <cp:revision>91</cp:revision>
  <dcterms:created xsi:type="dcterms:W3CDTF">2019-10-17T14:38:29Z</dcterms:created>
  <dcterms:modified xsi:type="dcterms:W3CDTF">2020-11-19T17:44:54Z</dcterms:modified>
</cp:coreProperties>
</file>